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4"/>
  </p:sldMasterIdLst>
  <p:notesMasterIdLst>
    <p:notesMasterId r:id="rId7"/>
  </p:notesMasterIdLst>
  <p:sldIdLst>
    <p:sldId id="256" r:id="rId5"/>
    <p:sldId id="257" r:id="rId6"/>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pos="346" userDrawn="1">
          <p15:clr>
            <a:srgbClr val="A4A3A4"/>
          </p15:clr>
        </p15:guide>
        <p15:guide id="5" orient="horz" pos="6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FF"/>
    <a:srgbClr val="4170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CC183-79E5-478D-9B95-B7EB45DA7F30}" v="16" dt="2023-11-30T09:04:45.72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97" y="-38"/>
      </p:cViewPr>
      <p:guideLst>
        <p:guide orient="horz" pos="3120"/>
        <p:guide pos="2160"/>
        <p:guide pos="346"/>
        <p:guide orient="horz" pos="6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TW" altLang="en-US"/>
          </a:p>
        </p:txBody>
      </p:sp>
      <p:sp>
        <p:nvSpPr>
          <p:cNvPr id="3" name="日期版面配置區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BD1842-8A50-4B74-99DD-B7431BDC4200}" type="datetimeFigureOut">
              <a:rPr lang="zh-TW" altLang="en-US" smtClean="0"/>
              <a:t>2023/12/4</a:t>
            </a:fld>
            <a:endParaRPr lang="zh-TW" altLang="en-US"/>
          </a:p>
        </p:txBody>
      </p:sp>
      <p:sp>
        <p:nvSpPr>
          <p:cNvPr id="4" name="投影片影像版面配置區 3"/>
          <p:cNvSpPr>
            <a:spLocks noGrp="1" noRot="1" noChangeAspect="1"/>
          </p:cNvSpPr>
          <p:nvPr>
            <p:ph type="sldImg" idx="2"/>
          </p:nvPr>
        </p:nvSpPr>
        <p:spPr>
          <a:xfrm>
            <a:off x="2419350" y="1162050"/>
            <a:ext cx="2171700" cy="3136900"/>
          </a:xfrm>
          <a:prstGeom prst="rect">
            <a:avLst/>
          </a:prstGeom>
          <a:noFill/>
          <a:ln w="12700">
            <a:solidFill>
              <a:prstClr val="black"/>
            </a:solidFill>
          </a:ln>
        </p:spPr>
        <p:txBody>
          <a:bodyPr vert="horz" lIns="93177" tIns="46589" rIns="93177" bIns="46589" rtlCol="0" anchor="ctr"/>
          <a:lstStyle/>
          <a:p>
            <a:endParaRPr lang="zh-TW" altLang="en-US"/>
          </a:p>
        </p:txBody>
      </p:sp>
      <p:sp>
        <p:nvSpPr>
          <p:cNvPr id="5" name="備忘稿版面配置區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F05847-A5E1-4296-A861-E05F94D7D2EF}" type="slidenum">
              <a:rPr lang="zh-TW" altLang="en-US" smtClean="0"/>
              <a:t>‹#›</a:t>
            </a:fld>
            <a:endParaRPr lang="zh-TW" altLang="en-US"/>
          </a:p>
        </p:txBody>
      </p:sp>
    </p:spTree>
    <p:extLst>
      <p:ext uri="{BB962C8B-B14F-4D97-AF65-F5344CB8AC3E}">
        <p14:creationId xmlns:p14="http://schemas.microsoft.com/office/powerpoint/2010/main" val="230955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43F05847-A5E1-4296-A861-E05F94D7D2EF}" type="slidenum">
              <a:rPr lang="zh-TW" altLang="en-US" smtClean="0"/>
              <a:t>1</a:t>
            </a:fld>
            <a:endParaRPr lang="zh-TW" altLang="en-US"/>
          </a:p>
        </p:txBody>
      </p:sp>
    </p:spTree>
    <p:extLst>
      <p:ext uri="{BB962C8B-B14F-4D97-AF65-F5344CB8AC3E}">
        <p14:creationId xmlns:p14="http://schemas.microsoft.com/office/powerpoint/2010/main" val="38806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32943" indent="-232943">
              <a:buAutoNum type="arabicPeriod"/>
            </a:pPr>
            <a:endParaRPr lang="zh-TW" altLang="en-US"/>
          </a:p>
        </p:txBody>
      </p:sp>
      <p:sp>
        <p:nvSpPr>
          <p:cNvPr id="4" name="投影片編號版面配置區 3"/>
          <p:cNvSpPr>
            <a:spLocks noGrp="1"/>
          </p:cNvSpPr>
          <p:nvPr>
            <p:ph type="sldNum" sz="quarter" idx="5"/>
          </p:nvPr>
        </p:nvSpPr>
        <p:spPr/>
        <p:txBody>
          <a:bodyPr/>
          <a:lstStyle/>
          <a:p>
            <a:fld id="{43F05847-A5E1-4296-A861-E05F94D7D2EF}" type="slidenum">
              <a:rPr lang="zh-TW" altLang="en-US" smtClean="0"/>
              <a:t>2</a:t>
            </a:fld>
            <a:endParaRPr lang="zh-TW" altLang="en-US"/>
          </a:p>
        </p:txBody>
      </p:sp>
    </p:spTree>
    <p:extLst>
      <p:ext uri="{BB962C8B-B14F-4D97-AF65-F5344CB8AC3E}">
        <p14:creationId xmlns:p14="http://schemas.microsoft.com/office/powerpoint/2010/main" val="363787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TW" altLang="en-US"/>
              <a:t>按一下以編輯母片標題樣式</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a:p>
        </p:txBody>
      </p:sp>
      <p:sp>
        <p:nvSpPr>
          <p:cNvPr id="4" name="Date Placeholder 3"/>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404423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365766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9046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1672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TW" altLang="en-US"/>
              <a:t>按一下以編輯母片標題樣式</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166085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216819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472381" y="3618442"/>
            <a:ext cx="2901255" cy="53221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3471863" y="3618442"/>
            <a:ext cx="2915543" cy="53221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241715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419513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10012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TW" altLang="en-US"/>
              <a:t>按一下以編輯母片標題樣式</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346185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A3B3173-CC36-4D88-806C-799B0CFB18DB}"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92077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A3B3173-CC36-4D88-806C-799B0CFB18DB}" type="datetimeFigureOut">
              <a:rPr lang="zh-TW" altLang="en-US" smtClean="0"/>
              <a:t>2023/12/4</a:t>
            </a:fld>
            <a:endParaRPr lang="zh-TW"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9F88B47-DE55-4ECA-AC5E-515614787C4C}" type="slidenum">
              <a:rPr lang="zh-TW" altLang="en-US" smtClean="0"/>
              <a:t>‹#›</a:t>
            </a:fld>
            <a:endParaRPr lang="zh-TW" altLang="en-US"/>
          </a:p>
        </p:txBody>
      </p:sp>
    </p:spTree>
    <p:extLst>
      <p:ext uri="{BB962C8B-B14F-4D97-AF65-F5344CB8AC3E}">
        <p14:creationId xmlns:p14="http://schemas.microsoft.com/office/powerpoint/2010/main" val="1847847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bd.com.cn/articles/2023-11-29/3138781.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ockfinance.sina.cn/stock/go.php/paper/reportid/752779674282/index.phtml?oid=%E9%80%9A%E5%B1%B1%E5%8E%BF%E6%80%8E%E4%B9%88%E6%89%BE%E5%B0%8F%E5%A7%90%E5%85%A8%E5%A5%97%E7%89%B9%E6%AE%8A%E6%9C%8D%E5%8A%A1%E4%BF%A1%E6%81%AF(%E7%BA%A6%E7%82%AE%E7%B6%B2%E5%9D%80xpx5.com%E4%B8%8A%E9%97%A8%E7%89%B9%E6%AE%8A%E6%9C%8D%E5%8A%A1)%E9%80%9A%E5%B1%B1%E5%8E%BF%E6%80%8E%E4%B9%88%E6%89%BE%E5%B0%8F%E5%A7%90%E7%89%B9%E6%AE%8A%E5%85%A8%E5%A5%97%E4%B8%80%E6%9D%A1%E9%BE%99%E6%9C%8D%E5%8A%A1-%E9%80%9A%E5%B1%B1%E5%8E%BF%E6%80%8E%E4%B9%88%E6%89%BE%E5%A4%9C%E5%BA%97%E5%B0%8F%E5%A7%90%E5%AD%A6%E7%94%9F%E5%A6%B9%E4%B8%8A%E9%97%A8%E6%9C%8D%E5%8A%A1.rhw&amp;vt=4&amp;cid=76524&amp;node_id=7652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p.weixin.qq.com/s/j0S2rc2EZLMwyZDG2kQ_Gg" TargetMode="External"/><Relationship Id="rId7" Type="http://schemas.openxmlformats.org/officeDocument/2006/relationships/hyperlink" Target="https://mp.weixin.qq.com/s/90bVzQOEWJc-DMKEwtZ3u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p.weixin.qq.com/s/DeKXU6EasdS6O3tNlSyjKA" TargetMode="External"/><Relationship Id="rId5" Type="http://schemas.openxmlformats.org/officeDocument/2006/relationships/image" Target="../media/image3.png"/><Relationship Id="rId4" Type="http://schemas.openxmlformats.org/officeDocument/2006/relationships/hyperlink" Target="https://mp.weixin.qq.com/s/yvA_1hCWOAfQVW9RAqe-M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49B3DF9C-1158-CF60-1A41-A9CEB8994445}"/>
              </a:ext>
            </a:extLst>
          </p:cNvPr>
          <p:cNvSpPr txBox="1"/>
          <p:nvPr/>
        </p:nvSpPr>
        <p:spPr>
          <a:xfrm>
            <a:off x="558900" y="7111191"/>
            <a:ext cx="5717016" cy="2215991"/>
          </a:xfrm>
          <a:prstGeom prst="rect">
            <a:avLst/>
          </a:prstGeom>
          <a:noFill/>
        </p:spPr>
        <p:txBody>
          <a:bodyPr wrap="square" lIns="91440" tIns="45720" rIns="91440" bIns="45720" anchor="t">
            <a:spAutoFit/>
          </a:bodyPr>
          <a:lstStyle/>
          <a:p>
            <a:pPr algn="just"/>
            <a:r>
              <a:rPr lang="zh-CN" altLang="en-US" sz="1400" b="1" dirty="0">
                <a:solidFill>
                  <a:srgbClr val="2F5496"/>
                </a:solidFill>
                <a:latin typeface="Microsoft JhengHei" panose="020B0604030504040204" pitchFamily="34" charset="-120"/>
                <a:ea typeface="Microsoft JhengHei" panose="020B0604030504040204" pitchFamily="34" charset="-120"/>
                <a:cs typeface="Arial" panose="020B0604020202020204" pitchFamily="34" charset="0"/>
              </a:rPr>
              <a:t>资本市场洞见</a:t>
            </a:r>
            <a:endParaRPr lang="en-US" altLang="zh-CN" sz="1400" b="1" dirty="0">
              <a:solidFill>
                <a:srgbClr val="2F5496"/>
              </a:solidFill>
              <a:latin typeface="Microsoft JhengHei" panose="020B0604030504040204" pitchFamily="34" charset="-120"/>
              <a:ea typeface="Microsoft JhengHei" panose="020B0604030504040204" pitchFamily="34" charset="-120"/>
              <a:cs typeface="Arial" panose="020B0604020202020204" pitchFamily="34" charset="0"/>
            </a:endParaRPr>
          </a:p>
          <a:p>
            <a:pPr algn="just"/>
            <a:endParaRPr lang="en-US" altLang="zh-CN" sz="1400" b="1" dirty="0">
              <a:solidFill>
                <a:srgbClr val="2F5496"/>
              </a:solidFill>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lgn="just">
              <a:buFont typeface="Arial" panose="020B0604020202020204" pitchFamily="34" charset="0"/>
              <a:buChar char="•"/>
            </a:pP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hlinkClick r:id="rId3"/>
              </a:rPr>
              <a:t>西部证券</a:t>
            </a: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rPr>
              <a:t>评论看好在加大县级医院发展以及政府对国产器械大力扶持的背景下，高端医疗设备板块的发展前景。从长期来看，医保控费和常态化集采将会持续，企业需要选择新的品种，并充分抓住临床需求。总体来看，随着医疗资源进一步下沉的行业趋势和政府对国产器械的大力扶持，预计到</a:t>
            </a:r>
            <a:r>
              <a:rPr lang="en-US" altLang="zh-CN" sz="1000" dirty="0">
                <a:latin typeface="Microsoft JhengHei" panose="020B0604030504040204" pitchFamily="34" charset="-120"/>
                <a:ea typeface="Microsoft JhengHei" panose="020B0604030504040204" pitchFamily="34" charset="-120"/>
                <a:cs typeface="Arial" panose="020B0604020202020204" pitchFamily="34" charset="0"/>
              </a:rPr>
              <a:t>2024</a:t>
            </a: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rPr>
              <a:t>年，高端医疗设备行业将保持高景气。此外，考虑到</a:t>
            </a:r>
            <a:r>
              <a:rPr lang="en-US" altLang="zh-CN" sz="1000" dirty="0">
                <a:latin typeface="Microsoft JhengHei" panose="020B0604030504040204" pitchFamily="34" charset="-120"/>
                <a:ea typeface="Microsoft JhengHei" panose="020B0604030504040204" pitchFamily="34" charset="-120"/>
                <a:cs typeface="Arial" panose="020B0604020202020204" pitchFamily="34" charset="0"/>
              </a:rPr>
              <a:t>2021</a:t>
            </a: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rPr>
              <a:t>年至</a:t>
            </a:r>
            <a:r>
              <a:rPr lang="en-US" altLang="zh-CN" sz="1000" dirty="0">
                <a:latin typeface="Microsoft JhengHei" panose="020B0604030504040204" pitchFamily="34" charset="-120"/>
                <a:ea typeface="Microsoft JhengHei" panose="020B0604030504040204" pitchFamily="34" charset="-120"/>
                <a:cs typeface="Arial" panose="020B0604020202020204" pitchFamily="34" charset="0"/>
              </a:rPr>
              <a:t>2023</a:t>
            </a: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rPr>
              <a:t>年该板块的回调幅度较大，其估值具有较高的性价比。</a:t>
            </a:r>
            <a:endParaRPr lang="en-US" altLang="zh-CN" sz="1000" dirty="0">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lgn="just">
              <a:buFont typeface="Arial" panose="020B0604020202020204" pitchFamily="34" charset="0"/>
              <a:buChar char="•"/>
            </a:pPr>
            <a:endParaRPr lang="en-US" altLang="zh-CN" sz="1000" dirty="0">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lgn="just">
              <a:buFont typeface="Arial" panose="020B0604020202020204" pitchFamily="34" charset="0"/>
              <a:buChar char="•"/>
            </a:pP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hlinkClick r:id="rId4"/>
              </a:rPr>
              <a:t>广发证券</a:t>
            </a: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rPr>
              <a:t>评论认为，创新是推动医疗器械企业未来发展的关键因素之一。这些企业的核心研发力量持续增强，近五年的研发复合年增长率保持在</a:t>
            </a:r>
            <a:r>
              <a:rPr lang="en-US" altLang="zh-CN" sz="1000" dirty="0">
                <a:latin typeface="Microsoft JhengHei" panose="020B0604030504040204" pitchFamily="34" charset="-120"/>
                <a:ea typeface="Microsoft JhengHei" panose="020B0604030504040204" pitchFamily="34" charset="-120"/>
                <a:cs typeface="Arial" panose="020B0604020202020204" pitchFamily="34" charset="0"/>
              </a:rPr>
              <a:t>20%</a:t>
            </a:r>
            <a:r>
              <a:rPr lang="zh-CN" altLang="en-US" sz="1000" dirty="0">
                <a:latin typeface="Microsoft JhengHei" panose="020B0604030504040204" pitchFamily="34" charset="-120"/>
                <a:ea typeface="Microsoft JhengHei" panose="020B0604030504040204" pitchFamily="34" charset="-120"/>
                <a:cs typeface="Arial" panose="020B0604020202020204" pitchFamily="34" charset="0"/>
              </a:rPr>
              <a:t>以上，并且已经成功推出了有壁垒有看点的新产品。随着国产器械产品力的提升和海外市场的拓展，医疗器械企业出海势在必行。剔除新冠相关企业，国内医疗器械企业的海外收入占比已经较疫情前上了一个台阶，机构预计未来随着国产器械产品力的提升和海外渠道的拓展，国产器械在国际舞台上的影响力将越来越强。</a:t>
            </a:r>
          </a:p>
        </p:txBody>
      </p:sp>
      <p:graphicFrame>
        <p:nvGraphicFramePr>
          <p:cNvPr id="6" name="表格 5">
            <a:extLst>
              <a:ext uri="{FF2B5EF4-FFF2-40B4-BE49-F238E27FC236}">
                <a16:creationId xmlns:a16="http://schemas.microsoft.com/office/drawing/2014/main" id="{EB2F59B5-F95C-D9CC-1583-E242D90157BF}"/>
              </a:ext>
            </a:extLst>
          </p:cNvPr>
          <p:cNvGraphicFramePr>
            <a:graphicFrameLocks noGrp="1"/>
          </p:cNvGraphicFramePr>
          <p:nvPr>
            <p:extLst>
              <p:ext uri="{D42A27DB-BD31-4B8C-83A1-F6EECF244321}">
                <p14:modId xmlns:p14="http://schemas.microsoft.com/office/powerpoint/2010/main" val="1191809268"/>
              </p:ext>
            </p:extLst>
          </p:nvPr>
        </p:nvGraphicFramePr>
        <p:xfrm>
          <a:off x="1153065" y="5923674"/>
          <a:ext cx="4669336" cy="962136"/>
        </p:xfrm>
        <a:graphic>
          <a:graphicData uri="http://schemas.openxmlformats.org/drawingml/2006/table">
            <a:tbl>
              <a:tblPr firstRow="1" firstCol="1" bandRow="1"/>
              <a:tblGrid>
                <a:gridCol w="1141344">
                  <a:extLst>
                    <a:ext uri="{9D8B030D-6E8A-4147-A177-3AD203B41FA5}">
                      <a16:colId xmlns:a16="http://schemas.microsoft.com/office/drawing/2014/main" val="2825566764"/>
                    </a:ext>
                  </a:extLst>
                </a:gridCol>
                <a:gridCol w="1186735">
                  <a:extLst>
                    <a:ext uri="{9D8B030D-6E8A-4147-A177-3AD203B41FA5}">
                      <a16:colId xmlns:a16="http://schemas.microsoft.com/office/drawing/2014/main" val="1482725140"/>
                    </a:ext>
                  </a:extLst>
                </a:gridCol>
                <a:gridCol w="1199913">
                  <a:extLst>
                    <a:ext uri="{9D8B030D-6E8A-4147-A177-3AD203B41FA5}">
                      <a16:colId xmlns:a16="http://schemas.microsoft.com/office/drawing/2014/main" val="699125046"/>
                    </a:ext>
                  </a:extLst>
                </a:gridCol>
                <a:gridCol w="1141344">
                  <a:extLst>
                    <a:ext uri="{9D8B030D-6E8A-4147-A177-3AD203B41FA5}">
                      <a16:colId xmlns:a16="http://schemas.microsoft.com/office/drawing/2014/main" val="4175495575"/>
                    </a:ext>
                  </a:extLst>
                </a:gridCol>
              </a:tblGrid>
              <a:tr h="240534">
                <a:tc>
                  <a:txBody>
                    <a:bodyPr/>
                    <a:lstStyle/>
                    <a:p>
                      <a:pPr marL="0" algn="l" defTabSz="685800" rtl="0" eaLnBrk="1" latinLnBrk="0" hangingPunct="1">
                        <a:lnSpc>
                          <a:spcPct val="105000"/>
                        </a:lnSpc>
                      </a:pPr>
                      <a:r>
                        <a:rPr lang="zh-CN" altLang="en-US" sz="1000" b="1" kern="1200">
                          <a:solidFill>
                            <a:schemeClr val="tx1"/>
                          </a:solidFill>
                          <a:effectLst/>
                          <a:latin typeface="Times New Roman" panose="02020603050405020304" pitchFamily="18" charset="0"/>
                          <a:ea typeface="Microsoft JhengHei" panose="020B0604030504040204" pitchFamily="34" charset="-120"/>
                          <a:cs typeface="宋体" panose="02010600030101010101" pitchFamily="2" charset="-122"/>
                        </a:rPr>
                        <a:t>股票代号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US" sz="1000">
                          <a:effectLst/>
                          <a:latin typeface="Microsoft JhengHei" panose="020B0604030504040204" pitchFamily="34" charset="-120"/>
                          <a:ea typeface="宋体" panose="02010600030101010101" pitchFamily="2" charset="-122"/>
                          <a:cs typeface="宋体" panose="02010600030101010101" pitchFamily="2" charset="-122"/>
                        </a:rPr>
                        <a:t>6609.HK</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CN" sz="1000" b="1">
                          <a:effectLst/>
                          <a:latin typeface="Times New Roman" panose="02020603050405020304" pitchFamily="18" charset="0"/>
                          <a:ea typeface="Microsoft JhengHei" panose="020B0604030504040204" pitchFamily="34" charset="-120"/>
                          <a:cs typeface="宋体" panose="02010600030101010101" pitchFamily="2" charset="-122"/>
                        </a:rPr>
                        <a:t>换手率</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US" sz="1000">
                          <a:effectLst/>
                          <a:latin typeface="Microsoft JhengHei" panose="020B0604030504040204" pitchFamily="34" charset="-120"/>
                          <a:ea typeface="宋体" panose="02010600030101010101" pitchFamily="2" charset="-122"/>
                          <a:cs typeface="宋体" panose="02010600030101010101" pitchFamily="2" charset="-122"/>
                        </a:rPr>
                        <a:t>0.01%</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238056"/>
                  </a:ext>
                </a:extLst>
              </a:tr>
              <a:tr h="240534">
                <a:tc>
                  <a:txBody>
                    <a:bodyPr/>
                    <a:lstStyle/>
                    <a:p>
                      <a:pPr marL="0" algn="l" defTabSz="685800" rtl="0" eaLnBrk="1" latinLnBrk="0" hangingPunct="1">
                        <a:lnSpc>
                          <a:spcPct val="105000"/>
                        </a:lnSpc>
                      </a:pPr>
                      <a:r>
                        <a:rPr lang="zh-CN" altLang="en-US" sz="1000" b="1" kern="1200">
                          <a:solidFill>
                            <a:schemeClr val="tx1"/>
                          </a:solidFill>
                          <a:effectLst/>
                          <a:latin typeface="Times New Roman" panose="02020603050405020304" pitchFamily="18" charset="0"/>
                          <a:ea typeface="Microsoft JhengHei" panose="020B0604030504040204" pitchFamily="34" charset="-120"/>
                          <a:cs typeface="Arial" panose="020B0604020202020204" pitchFamily="34" charset="0"/>
                        </a:rPr>
                        <a:t>股价</a:t>
                      </a:r>
                      <a:r>
                        <a:rPr lang="en-US" sz="1000" b="1" kern="1200">
                          <a:solidFill>
                            <a:schemeClr val="tx1"/>
                          </a:solidFill>
                          <a:effectLst/>
                          <a:latin typeface="Times New Roman" panose="02020603050405020304" pitchFamily="18" charset="0"/>
                          <a:ea typeface="Microsoft JhengHei" panose="020B0604030504040204" pitchFamily="34" charset="-120"/>
                          <a:cs typeface="Arial" panose="020B0604020202020204" pitchFamily="34" charset="0"/>
                        </a:rPr>
                        <a:t> (HKD)</a:t>
                      </a:r>
                      <a:endParaRPr lang="zh-CN" altLang="en-US" sz="1000" b="1" kern="1200">
                        <a:solidFill>
                          <a:schemeClr val="tx1"/>
                        </a:solidFill>
                        <a:effectLst/>
                        <a:latin typeface="Times New Roman" panose="02020603050405020304" pitchFamily="18" charset="0"/>
                        <a:ea typeface="Microsoft JhengHei" panose="020B0604030504040204" pitchFamily="34" charset="-120"/>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effectLst/>
                          <a:latin typeface="Microsoft JhengHei" panose="020B0604030504040204" pitchFamily="34" charset="-120"/>
                          <a:ea typeface="宋体" panose="02010600030101010101" pitchFamily="2" charset="-122"/>
                          <a:cs typeface="宋体" panose="02010600030101010101" pitchFamily="2" charset="-122"/>
                        </a:rPr>
                        <a:t>27.15 (11/30)</a:t>
                      </a:r>
                      <a:endParaRPr lang="zh-CN" sz="100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1">
                          <a:effectLst/>
                          <a:latin typeface="Microsoft JhengHei" panose="020B0604030504040204" pitchFamily="34" charset="-120"/>
                          <a:ea typeface="宋体" panose="02010600030101010101" pitchFamily="2" charset="-122"/>
                          <a:cs typeface="宋体" panose="02010600030101010101" pitchFamily="2" charset="-122"/>
                        </a:rPr>
                        <a:t>52</a:t>
                      </a:r>
                      <a:r>
                        <a:rPr lang="zh-CN" sz="1000" b="1">
                          <a:effectLst/>
                          <a:latin typeface="Times New Roman" panose="02020603050405020304" pitchFamily="18" charset="0"/>
                          <a:ea typeface="Microsoft JhengHei" panose="020B0604030504040204" pitchFamily="34" charset="-120"/>
                          <a:cs typeface="宋体" panose="02010600030101010101" pitchFamily="2" charset="-122"/>
                        </a:rPr>
                        <a:t>周高</a:t>
                      </a:r>
                      <a:r>
                        <a:rPr lang="en-US" sz="1000" b="1">
                          <a:effectLst/>
                          <a:latin typeface="Times New Roman" panose="02020603050405020304" pitchFamily="18" charset="0"/>
                          <a:ea typeface="Microsoft JhengHei" panose="020B0604030504040204" pitchFamily="34" charset="-120"/>
                          <a:cs typeface="宋体" panose="02010600030101010101" pitchFamily="2" charset="-122"/>
                        </a:rPr>
                        <a:t>/</a:t>
                      </a:r>
                      <a:r>
                        <a:rPr lang="zh-CN" sz="1000" b="1">
                          <a:effectLst/>
                          <a:latin typeface="Times New Roman" panose="02020603050405020304" pitchFamily="18" charset="0"/>
                          <a:ea typeface="Microsoft JhengHei" panose="020B0604030504040204" pitchFamily="34" charset="-120"/>
                          <a:cs typeface="宋体" panose="02010600030101010101" pitchFamily="2" charset="-122"/>
                        </a:rPr>
                        <a:t>低</a:t>
                      </a:r>
                      <a:r>
                        <a:rPr lang="en-US" sz="1000" b="1">
                          <a:effectLst/>
                          <a:latin typeface="Times New Roman" panose="02020603050405020304" pitchFamily="18" charset="0"/>
                          <a:ea typeface="Microsoft JhengHei" panose="020B0604030504040204" pitchFamily="34" charset="-120"/>
                          <a:cs typeface="宋体" panose="02010600030101010101" pitchFamily="2" charset="-122"/>
                        </a:rPr>
                        <a:t> (HKD)</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US" sz="1000">
                          <a:effectLst/>
                          <a:latin typeface="Microsoft JhengHei" panose="020B0604030504040204" pitchFamily="34" charset="-120"/>
                          <a:ea typeface="宋体" panose="02010600030101010101" pitchFamily="2" charset="-122"/>
                          <a:cs typeface="宋体" panose="02010600030101010101" pitchFamily="2" charset="-122"/>
                        </a:rPr>
                        <a:t>46.85/22.00</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574595"/>
                  </a:ext>
                </a:extLst>
              </a:tr>
              <a:tr h="240534">
                <a:tc>
                  <a:txBody>
                    <a:bodyPr/>
                    <a:lstStyle/>
                    <a:p>
                      <a:pPr marL="0" algn="l" defTabSz="685800" rtl="0" eaLnBrk="1" latinLnBrk="0" hangingPunct="1">
                        <a:lnSpc>
                          <a:spcPct val="105000"/>
                        </a:lnSpc>
                      </a:pPr>
                      <a:r>
                        <a:rPr lang="zh-CN" altLang="en-US" sz="1000" b="1" kern="1200">
                          <a:solidFill>
                            <a:schemeClr val="tx1"/>
                          </a:solidFill>
                          <a:effectLst/>
                          <a:latin typeface="Times New Roman" panose="02020603050405020304" pitchFamily="18" charset="0"/>
                          <a:ea typeface="Microsoft JhengHei" panose="020B0604030504040204" pitchFamily="34" charset="-120"/>
                          <a:cs typeface="Arial" panose="020B0604020202020204" pitchFamily="34" charset="0"/>
                        </a:rPr>
                        <a:t>市值</a:t>
                      </a:r>
                      <a:r>
                        <a:rPr lang="en-US" sz="1000" b="1" kern="1200">
                          <a:solidFill>
                            <a:schemeClr val="tx1"/>
                          </a:solidFill>
                          <a:effectLst/>
                          <a:latin typeface="Times New Roman" panose="02020603050405020304" pitchFamily="18" charset="0"/>
                          <a:ea typeface="Microsoft JhengHei" panose="020B0604030504040204" pitchFamily="34" charset="-120"/>
                          <a:cs typeface="Arial" panose="020B0604020202020204" pitchFamily="34" charset="0"/>
                        </a:rPr>
                        <a:t> (HKD)</a:t>
                      </a:r>
                      <a:endParaRPr lang="zh-CN" altLang="en-US" sz="1000" b="1" kern="1200">
                        <a:solidFill>
                          <a:schemeClr val="tx1"/>
                        </a:solidFill>
                        <a:effectLst/>
                        <a:latin typeface="Times New Roman" panose="02020603050405020304" pitchFamily="18" charset="0"/>
                        <a:ea typeface="Microsoft JhengHei" panose="020B0604030504040204" pitchFamily="34" charset="-120"/>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effectLst/>
                          <a:latin typeface="Microsoft JhengHei" panose="020B0604030504040204" pitchFamily="34" charset="-120"/>
                          <a:ea typeface="宋体" panose="02010600030101010101" pitchFamily="2" charset="-122"/>
                          <a:cs typeface="宋体" panose="02010600030101010101" pitchFamily="2" charset="-122"/>
                        </a:rPr>
                        <a:t>10.54 </a:t>
                      </a:r>
                      <a:r>
                        <a:rPr lang="zh-CN" sz="1000" dirty="0">
                          <a:effectLst/>
                          <a:latin typeface="Times New Roman" panose="02020603050405020304" pitchFamily="18" charset="0"/>
                          <a:ea typeface="Microsoft JhengHei" panose="020B0604030504040204" pitchFamily="34" charset="-120"/>
                          <a:cs typeface="宋体" panose="02010600030101010101" pitchFamily="2" charset="-122"/>
                        </a:rPr>
                        <a:t>亿</a:t>
                      </a:r>
                      <a:endParaRPr lang="zh-CN" sz="100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CN" sz="1000" b="1">
                          <a:effectLst/>
                          <a:latin typeface="Times New Roman" panose="02020603050405020304" pitchFamily="18" charset="0"/>
                          <a:ea typeface="Microsoft JhengHei" panose="020B0604030504040204" pitchFamily="34" charset="-120"/>
                          <a:cs typeface="宋体" panose="02010600030101010101" pitchFamily="2" charset="-122"/>
                        </a:rPr>
                        <a:t>近</a:t>
                      </a:r>
                      <a:r>
                        <a:rPr lang="en-US" sz="1000" b="1">
                          <a:effectLst/>
                          <a:latin typeface="Times New Roman" panose="02020603050405020304" pitchFamily="18" charset="0"/>
                          <a:ea typeface="Microsoft JhengHei" panose="020B0604030504040204" pitchFamily="34" charset="-120"/>
                          <a:cs typeface="宋体" panose="02010600030101010101" pitchFamily="2" charset="-122"/>
                        </a:rPr>
                        <a:t>30</a:t>
                      </a:r>
                      <a:r>
                        <a:rPr lang="zh-CN" sz="1000" b="1">
                          <a:effectLst/>
                          <a:latin typeface="Times New Roman" panose="02020603050405020304" pitchFamily="18" charset="0"/>
                          <a:ea typeface="Microsoft JhengHei" panose="020B0604030504040204" pitchFamily="34" charset="-120"/>
                          <a:cs typeface="宋体" panose="02010600030101010101" pitchFamily="2" charset="-122"/>
                        </a:rPr>
                        <a:t>天涨幅</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US" altLang="zh-CN" sz="1000" dirty="0">
                          <a:effectLst/>
                          <a:latin typeface="Microsoft JhengHei" panose="020B0604030504040204" pitchFamily="34" charset="-120"/>
                          <a:ea typeface="宋体" panose="02010600030101010101" pitchFamily="2" charset="-122"/>
                          <a:cs typeface="宋体" panose="02010600030101010101" pitchFamily="2" charset="-122"/>
                        </a:rPr>
                        <a:t>-0.91%</a:t>
                      </a:r>
                      <a:endParaRPr lang="zh-CN" sz="100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336802"/>
                  </a:ext>
                </a:extLst>
              </a:tr>
              <a:tr h="240534">
                <a:tc>
                  <a:txBody>
                    <a:bodyPr/>
                    <a:lstStyle/>
                    <a:p>
                      <a:pPr marL="0" algn="l" defTabSz="685800" rtl="0" eaLnBrk="1" latinLnBrk="0" hangingPunct="1">
                        <a:lnSpc>
                          <a:spcPct val="105000"/>
                        </a:lnSpc>
                      </a:pPr>
                      <a:r>
                        <a:rPr lang="zh-CN" altLang="en-US" sz="1000" b="1" kern="1200">
                          <a:solidFill>
                            <a:schemeClr val="tx1"/>
                          </a:solidFill>
                          <a:effectLst/>
                          <a:latin typeface="Times New Roman" panose="02020603050405020304" pitchFamily="18" charset="0"/>
                          <a:ea typeface="Microsoft JhengHei" panose="020B0604030504040204" pitchFamily="34" charset="-120"/>
                          <a:cs typeface="Arial" panose="020B0604020202020204" pitchFamily="34" charset="0"/>
                        </a:rPr>
                        <a:t>市净率 </a:t>
                      </a:r>
                      <a:endParaRPr lang="zh-CN" altLang="en-US" sz="1000" b="1" kern="1200">
                        <a:solidFill>
                          <a:schemeClr val="tx1"/>
                        </a:solidFill>
                        <a:effectLst/>
                        <a:latin typeface="Times New Roman" panose="02020603050405020304" pitchFamily="18" charset="0"/>
                        <a:ea typeface="Microsoft JhengHei" panose="020B0604030504040204" pitchFamily="34" charset="-120"/>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US" altLang="zh-CN" sz="1000" dirty="0">
                          <a:effectLst/>
                          <a:latin typeface="Microsoft JhengHei" panose="020B0604030504040204" pitchFamily="34" charset="-120"/>
                          <a:ea typeface="宋体" panose="02010600030101010101" pitchFamily="2" charset="-122"/>
                          <a:cs typeface="宋体" panose="02010600030101010101" pitchFamily="2" charset="-122"/>
                        </a:rPr>
                        <a:t>0.87</a:t>
                      </a:r>
                      <a:endParaRPr lang="zh-CN" sz="100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CN" sz="1000" b="1">
                          <a:effectLst/>
                          <a:latin typeface="Times New Roman" panose="02020603050405020304" pitchFamily="18" charset="0"/>
                          <a:ea typeface="Microsoft JhengHei" panose="020B0604030504040204" pitchFamily="34" charset="-120"/>
                          <a:cs typeface="宋体" panose="02010600030101010101" pitchFamily="2" charset="-122"/>
                        </a:rPr>
                        <a:t>市盈率</a:t>
                      </a:r>
                      <a:endParaRPr lang="zh-CN" sz="100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US" sz="1000" dirty="0">
                          <a:effectLst/>
                          <a:latin typeface="Microsoft JhengHei" panose="020B0604030504040204" pitchFamily="34" charset="-120"/>
                          <a:ea typeface="宋体" panose="02010600030101010101" pitchFamily="2" charset="-122"/>
                          <a:cs typeface="宋体" panose="02010600030101010101" pitchFamily="2" charset="-122"/>
                        </a:rPr>
                        <a:t>N/A</a:t>
                      </a:r>
                      <a:endParaRPr lang="zh-CN" sz="100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309493"/>
                  </a:ext>
                </a:extLst>
              </a:tr>
            </a:tbl>
          </a:graphicData>
        </a:graphic>
      </p:graphicFrame>
      <p:sp>
        <p:nvSpPr>
          <p:cNvPr id="11" name="TextBox 10">
            <a:extLst>
              <a:ext uri="{FF2B5EF4-FFF2-40B4-BE49-F238E27FC236}">
                <a16:creationId xmlns:a16="http://schemas.microsoft.com/office/drawing/2014/main" id="{259C9861-880E-4056-BF69-FD63F4B2AC10}"/>
              </a:ext>
            </a:extLst>
          </p:cNvPr>
          <p:cNvSpPr txBox="1"/>
          <p:nvPr/>
        </p:nvSpPr>
        <p:spPr>
          <a:xfrm>
            <a:off x="582083" y="2386041"/>
            <a:ext cx="5693833" cy="369332"/>
          </a:xfrm>
          <a:prstGeom prst="rect">
            <a:avLst/>
          </a:prstGeom>
          <a:noFill/>
        </p:spPr>
        <p:txBody>
          <a:bodyPr wrap="square">
            <a:spAutoFit/>
          </a:bodyPr>
          <a:lstStyle/>
          <a:p>
            <a:pPr algn="ctr"/>
            <a:r>
              <a:rPr lang="zh-CN" sz="1800" b="1" dirty="0">
                <a:solidFill>
                  <a:srgbClr val="2F5496"/>
                </a:solidFill>
                <a:effectLst/>
                <a:latin typeface="Microsoft JhengHei" panose="020B0604030504040204" pitchFamily="34" charset="-120"/>
                <a:ea typeface="Microsoft JhengHei" panose="020B0604030504040204" pitchFamily="34" charset="-120"/>
                <a:cs typeface="Arial" panose="020B0604020202020204" pitchFamily="34" charset="0"/>
              </a:rPr>
              <a:t>心玮医疗</a:t>
            </a:r>
            <a:r>
              <a:rPr lang="en-US" sz="1800" b="1" dirty="0">
                <a:solidFill>
                  <a:srgbClr val="2F5496"/>
                </a:solidFill>
                <a:effectLst/>
                <a:latin typeface="Microsoft JhengHei" panose="020B0604030504040204" pitchFamily="34" charset="-120"/>
                <a:ea typeface="Microsoft JhengHei" panose="020B0604030504040204" pitchFamily="34" charset="-120"/>
                <a:cs typeface="Arial" panose="020B0604020202020204" pitchFamily="34" charset="0"/>
              </a:rPr>
              <a:t> (</a:t>
            </a:r>
            <a:r>
              <a:rPr lang="en-US" b="1" dirty="0">
                <a:solidFill>
                  <a:srgbClr val="2F5496"/>
                </a:solidFill>
                <a:latin typeface="Microsoft JhengHei" panose="020B0604030504040204" pitchFamily="34" charset="-120"/>
                <a:ea typeface="Microsoft JhengHei" panose="020B0604030504040204" pitchFamily="34" charset="-120"/>
                <a:cs typeface="Arial" panose="020B0604020202020204" pitchFamily="34" charset="0"/>
              </a:rPr>
              <a:t>6609.HK</a:t>
            </a:r>
            <a:r>
              <a:rPr lang="en-US" sz="1800" b="1" dirty="0">
                <a:solidFill>
                  <a:srgbClr val="2F5496"/>
                </a:solidFill>
                <a:effectLst/>
                <a:latin typeface="Microsoft JhengHei" panose="020B0604030504040204" pitchFamily="34" charset="-120"/>
                <a:ea typeface="Microsoft JhengHei" panose="020B0604030504040204" pitchFamily="34" charset="-120"/>
                <a:cs typeface="Arial" panose="020B0604020202020204" pitchFamily="34" charset="0"/>
              </a:rPr>
              <a:t>) </a:t>
            </a:r>
            <a:r>
              <a:rPr lang="zh-CN" altLang="en-US" sz="1800" b="1" dirty="0">
                <a:solidFill>
                  <a:srgbClr val="2F5496"/>
                </a:solidFill>
                <a:effectLst/>
                <a:latin typeface="Microsoft JhengHei" panose="020B0604030504040204" pitchFamily="34" charset="-120"/>
                <a:ea typeface="Microsoft JhengHei" panose="020B0604030504040204" pitchFamily="34" charset="-120"/>
                <a:cs typeface="Arial" panose="020B0604020202020204" pitchFamily="34" charset="0"/>
              </a:rPr>
              <a:t>近</a:t>
            </a:r>
            <a:r>
              <a:rPr lang="en-US" altLang="zh-CN" sz="1800" b="1" dirty="0">
                <a:solidFill>
                  <a:srgbClr val="2F5496"/>
                </a:solidFill>
                <a:effectLst/>
                <a:latin typeface="Microsoft JhengHei" panose="020B0604030504040204" pitchFamily="34" charset="-120"/>
                <a:ea typeface="Microsoft JhengHei" panose="020B0604030504040204" pitchFamily="34" charset="-120"/>
                <a:cs typeface="Arial" panose="020B0604020202020204" pitchFamily="34" charset="0"/>
              </a:rPr>
              <a:t>6</a:t>
            </a:r>
            <a:r>
              <a:rPr lang="zh-CN" altLang="en-US" b="1" dirty="0">
                <a:solidFill>
                  <a:srgbClr val="2F5496"/>
                </a:solidFill>
                <a:latin typeface="Microsoft JhengHei" panose="020B0604030504040204" pitchFamily="34" charset="-120"/>
                <a:ea typeface="Microsoft JhengHei" panose="020B0604030504040204" pitchFamily="34" charset="-120"/>
                <a:cs typeface="Arial" panose="020B0604020202020204" pitchFamily="34" charset="0"/>
              </a:rPr>
              <a:t>个月</a:t>
            </a:r>
            <a:r>
              <a:rPr lang="zh-CN" sz="1800" b="1" dirty="0">
                <a:solidFill>
                  <a:srgbClr val="2F5496"/>
                </a:solidFill>
                <a:effectLst/>
                <a:latin typeface="Microsoft JhengHei" panose="020B0604030504040204" pitchFamily="34" charset="-120"/>
                <a:ea typeface="Microsoft JhengHei" panose="020B0604030504040204" pitchFamily="34" charset="-120"/>
                <a:cs typeface="Arial" panose="020B0604020202020204" pitchFamily="34" charset="0"/>
              </a:rPr>
              <a:t>公司股价走势</a:t>
            </a:r>
            <a:endParaRPr lang="en-US" sz="1200" dirty="0">
              <a:effectLst/>
              <a:latin typeface="Microsoft JhengHei" panose="020B0604030504040204" pitchFamily="34" charset="-120"/>
              <a:ea typeface="Microsoft JhengHei" panose="020B0604030504040204" pitchFamily="34" charset="-120"/>
              <a:cs typeface="Arial" panose="020B0604020202020204" pitchFamily="34" charset="0"/>
            </a:endParaRPr>
          </a:p>
        </p:txBody>
      </p:sp>
      <p:pic>
        <p:nvPicPr>
          <p:cNvPr id="8" name="图片 7">
            <a:extLst>
              <a:ext uri="{FF2B5EF4-FFF2-40B4-BE49-F238E27FC236}">
                <a16:creationId xmlns:a16="http://schemas.microsoft.com/office/drawing/2014/main" id="{E1B602A3-FCC2-CD31-ABF8-3022549EFC73}"/>
              </a:ext>
            </a:extLst>
          </p:cNvPr>
          <p:cNvPicPr>
            <a:picLocks noChangeAspect="1"/>
          </p:cNvPicPr>
          <p:nvPr/>
        </p:nvPicPr>
        <p:blipFill>
          <a:blip r:embed="rId5"/>
          <a:stretch>
            <a:fillRect/>
          </a:stretch>
        </p:blipFill>
        <p:spPr>
          <a:xfrm>
            <a:off x="401855" y="170280"/>
            <a:ext cx="6054291" cy="2106320"/>
          </a:xfrm>
          <a:prstGeom prst="rect">
            <a:avLst/>
          </a:prstGeom>
        </p:spPr>
      </p:pic>
      <p:pic>
        <p:nvPicPr>
          <p:cNvPr id="2" name="图片 1">
            <a:extLst>
              <a:ext uri="{FF2B5EF4-FFF2-40B4-BE49-F238E27FC236}">
                <a16:creationId xmlns:a16="http://schemas.microsoft.com/office/drawing/2014/main" id="{BC6EAA20-8BA8-3C25-ED8E-C2AA78DC3D86}"/>
              </a:ext>
            </a:extLst>
          </p:cNvPr>
          <p:cNvPicPr>
            <a:picLocks noChangeAspect="1"/>
          </p:cNvPicPr>
          <p:nvPr/>
        </p:nvPicPr>
        <p:blipFill>
          <a:blip r:embed="rId6"/>
          <a:stretch>
            <a:fillRect/>
          </a:stretch>
        </p:blipFill>
        <p:spPr>
          <a:xfrm>
            <a:off x="932472" y="2999439"/>
            <a:ext cx="4993057" cy="2578832"/>
          </a:xfrm>
          <a:prstGeom prst="rect">
            <a:avLst/>
          </a:prstGeom>
        </p:spPr>
      </p:pic>
    </p:spTree>
    <p:extLst>
      <p:ext uri="{BB962C8B-B14F-4D97-AF65-F5344CB8AC3E}">
        <p14:creationId xmlns:p14="http://schemas.microsoft.com/office/powerpoint/2010/main" val="8724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8">
            <a:extLst>
              <a:ext uri="{FF2B5EF4-FFF2-40B4-BE49-F238E27FC236}">
                <a16:creationId xmlns:a16="http://schemas.microsoft.com/office/drawing/2014/main" id="{57489461-B8E2-5742-953E-399EA165270E}"/>
              </a:ext>
            </a:extLst>
          </p:cNvPr>
          <p:cNvSpPr txBox="1"/>
          <p:nvPr/>
        </p:nvSpPr>
        <p:spPr>
          <a:xfrm>
            <a:off x="561132" y="478136"/>
            <a:ext cx="2872778" cy="307777"/>
          </a:xfrm>
          <a:prstGeom prst="rect">
            <a:avLst/>
          </a:prstGeom>
          <a:noFill/>
        </p:spPr>
        <p:txBody>
          <a:bodyPr wrap="square" rtlCol="0">
            <a:spAutoFit/>
          </a:bodyPr>
          <a:lstStyle/>
          <a:p>
            <a:pPr algn="just"/>
            <a:r>
              <a:rPr lang="zh-CN" altLang="en-US" sz="1400" b="1">
                <a:solidFill>
                  <a:srgbClr val="2F5496"/>
                </a:solidFill>
                <a:latin typeface="Arial" panose="020B0604020202020204" pitchFamily="34" charset="0"/>
                <a:ea typeface="Microsoft JhengHei" panose="020B0604030504040204" pitchFamily="34" charset="-120"/>
                <a:cs typeface="Arial" panose="020B0604020202020204" pitchFamily="34" charset="0"/>
              </a:rPr>
              <a:t>公司新闻及媒体报道</a:t>
            </a:r>
            <a:endParaRPr lang="en-US" altLang="zh-CN" sz="1400" b="1">
              <a:solidFill>
                <a:srgbClr val="2F5496"/>
              </a:solidFill>
              <a:latin typeface="Arial" panose="020B0604020202020204" pitchFamily="34" charset="0"/>
              <a:ea typeface="Microsoft JhengHei" panose="020B0604030504040204" pitchFamily="34" charset="-120"/>
              <a:cs typeface="Arial" panose="020B0604020202020204" pitchFamily="34" charset="0"/>
            </a:endParaRPr>
          </a:p>
        </p:txBody>
      </p:sp>
      <p:sp>
        <p:nvSpPr>
          <p:cNvPr id="2" name="文本框 1">
            <a:extLst>
              <a:ext uri="{FF2B5EF4-FFF2-40B4-BE49-F238E27FC236}">
                <a16:creationId xmlns:a16="http://schemas.microsoft.com/office/drawing/2014/main" id="{33720705-9A19-6D45-2190-472AF90518F4}"/>
              </a:ext>
            </a:extLst>
          </p:cNvPr>
          <p:cNvSpPr txBox="1"/>
          <p:nvPr/>
        </p:nvSpPr>
        <p:spPr>
          <a:xfrm>
            <a:off x="1365260" y="189377"/>
            <a:ext cx="3886200" cy="400110"/>
          </a:xfrm>
          <a:prstGeom prst="rect">
            <a:avLst/>
          </a:prstGeom>
          <a:noFill/>
        </p:spPr>
        <p:txBody>
          <a:bodyPr wrap="square" rtlCol="0">
            <a:spAutoFit/>
          </a:bodyPr>
          <a:lstStyle/>
          <a:p>
            <a:pPr algn="just"/>
            <a:endParaRPr lang="en-US" altLang="zh-CN" sz="1000">
              <a:latin typeface="Arial" panose="020B0604020202020204" pitchFamily="34" charset="0"/>
              <a:ea typeface="Microsoft JhengHei" panose="020B0604030504040204" pitchFamily="34" charset="-120"/>
              <a:cs typeface="Arial" panose="020B0604020202020204" pitchFamily="34" charset="0"/>
            </a:endParaRPr>
          </a:p>
          <a:p>
            <a:endParaRPr lang="zh-CN" altLang="en-US" sz="1000">
              <a:latin typeface="Arial" panose="020B0604020202020204" pitchFamily="34" charset="0"/>
              <a:ea typeface="Microsoft JhengHei" panose="020B0604030504040204" pitchFamily="34" charset="-120"/>
              <a:cs typeface="Arial" panose="020B0604020202020204" pitchFamily="34" charset="0"/>
            </a:endParaRPr>
          </a:p>
        </p:txBody>
      </p:sp>
      <p:sp>
        <p:nvSpPr>
          <p:cNvPr id="6" name="文字方塊 22">
            <a:extLst>
              <a:ext uri="{FF2B5EF4-FFF2-40B4-BE49-F238E27FC236}">
                <a16:creationId xmlns:a16="http://schemas.microsoft.com/office/drawing/2014/main" id="{E60CA5C6-EF9A-B5B8-35EF-FA61C3F626E9}"/>
              </a:ext>
            </a:extLst>
          </p:cNvPr>
          <p:cNvSpPr txBox="1"/>
          <p:nvPr/>
        </p:nvSpPr>
        <p:spPr>
          <a:xfrm>
            <a:off x="554570" y="849555"/>
            <a:ext cx="2874430" cy="1846659"/>
          </a:xfrm>
          <a:prstGeom prst="rect">
            <a:avLst/>
          </a:prstGeom>
          <a:noFill/>
        </p:spPr>
        <p:txBody>
          <a:bodyPr wrap="square" rtlCol="0">
            <a:spAutoFit/>
          </a:bodyPr>
          <a:lstStyle/>
          <a:p>
            <a:pPr algn="just"/>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3"/>
              </a:rPr>
              <a:t>研讨共进步，交流促发展 </a:t>
            </a:r>
            <a:r>
              <a:rPr lang="en-US" altLang="zh-CN" sz="1200" b="1" dirty="0">
                <a:latin typeface="Arial" panose="020B0604020202020204" pitchFamily="34" charset="0"/>
                <a:ea typeface="Microsoft JhengHei" panose="020B0604030504040204" pitchFamily="34" charset="-120"/>
                <a:cs typeface="Arial" panose="020B0604020202020204" pitchFamily="34" charset="0"/>
                <a:hlinkClick r:id="rId3"/>
              </a:rPr>
              <a:t>| </a:t>
            </a:r>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3"/>
              </a:rPr>
              <a:t>心玮医疗助力两岸神经介入学术交流</a:t>
            </a:r>
            <a:endParaRPr lang="en-US" altLang="zh-CN" sz="1200" b="1" dirty="0">
              <a:latin typeface="Arial" panose="020B0604020202020204" pitchFamily="34" charset="0"/>
              <a:ea typeface="Microsoft JhengHei" panose="020B0604030504040204" pitchFamily="34" charset="-120"/>
              <a:cs typeface="Arial" panose="020B0604020202020204" pitchFamily="34" charset="0"/>
            </a:endParaRPr>
          </a:p>
          <a:p>
            <a:pPr algn="just"/>
            <a:r>
              <a:rPr lang="zh-CN" altLang="en-US" sz="1000" dirty="0" smtClean="0">
                <a:latin typeface="Arial" panose="020B0604020202020204" pitchFamily="34" charset="0"/>
                <a:ea typeface="Microsoft JhengHei" panose="020B0604030504040204" pitchFamily="34" charset="-120"/>
                <a:cs typeface="Arial" panose="020B0604020202020204" pitchFamily="34" charset="0"/>
              </a:rPr>
              <a:t>“第五</a:t>
            </a:r>
            <a:r>
              <a:rPr lang="zh-CN" altLang="en-US" sz="1000" dirty="0">
                <a:latin typeface="Arial" panose="020B0604020202020204" pitchFamily="34" charset="0"/>
                <a:ea typeface="Microsoft JhengHei" panose="020B0604030504040204" pitchFamily="34" charset="-120"/>
                <a:cs typeface="Arial" panose="020B0604020202020204" pitchFamily="34" charset="0"/>
              </a:rPr>
              <a:t>届台湾神经放射线医学会进阶论坛”于</a:t>
            </a:r>
            <a:r>
              <a:rPr lang="en-US" altLang="zh-CN" sz="1000" dirty="0">
                <a:latin typeface="Arial" panose="020B0604020202020204" pitchFamily="34" charset="0"/>
                <a:ea typeface="Microsoft JhengHei" panose="020B0604030504040204" pitchFamily="34" charset="-120"/>
                <a:cs typeface="Arial" panose="020B0604020202020204" pitchFamily="34" charset="0"/>
              </a:rPr>
              <a:t>2023</a:t>
            </a:r>
            <a:r>
              <a:rPr lang="zh-CN" altLang="en-US" sz="1000" dirty="0">
                <a:latin typeface="Arial" panose="020B0604020202020204" pitchFamily="34" charset="0"/>
                <a:ea typeface="Microsoft JhengHei" panose="020B0604030504040204" pitchFamily="34" charset="-120"/>
                <a:cs typeface="Arial" panose="020B0604020202020204" pitchFamily="34" charset="0"/>
              </a:rPr>
              <a:t>年</a:t>
            </a:r>
            <a:r>
              <a:rPr lang="en-US" altLang="zh-CN" sz="1000" dirty="0">
                <a:latin typeface="Arial" panose="020B0604020202020204" pitchFamily="34" charset="0"/>
                <a:ea typeface="Microsoft JhengHei" panose="020B0604030504040204" pitchFamily="34" charset="-120"/>
                <a:cs typeface="Arial" panose="020B0604020202020204" pitchFamily="34" charset="0"/>
              </a:rPr>
              <a:t>11</a:t>
            </a:r>
            <a:r>
              <a:rPr lang="zh-CN" altLang="en-US" sz="1000" dirty="0">
                <a:latin typeface="Arial" panose="020B0604020202020204" pitchFamily="34" charset="0"/>
                <a:ea typeface="Microsoft JhengHei" panose="020B0604030504040204" pitchFamily="34" charset="-120"/>
                <a:cs typeface="Arial" panose="020B0604020202020204" pitchFamily="34" charset="0"/>
              </a:rPr>
              <a:t>月</a:t>
            </a:r>
            <a:r>
              <a:rPr lang="en-US" altLang="zh-CN" sz="1000" dirty="0">
                <a:latin typeface="Arial" panose="020B0604020202020204" pitchFamily="34" charset="0"/>
                <a:ea typeface="Microsoft JhengHei" panose="020B0604030504040204" pitchFamily="34" charset="-120"/>
                <a:cs typeface="Arial" panose="020B0604020202020204" pitchFamily="34" charset="0"/>
              </a:rPr>
              <a:t>18-19</a:t>
            </a:r>
            <a:r>
              <a:rPr lang="zh-CN" altLang="en-US" sz="1000" dirty="0">
                <a:latin typeface="Arial" panose="020B0604020202020204" pitchFamily="34" charset="0"/>
                <a:ea typeface="Microsoft JhengHei" panose="020B0604030504040204" pitchFamily="34" charset="-120"/>
                <a:cs typeface="Arial" panose="020B0604020202020204" pitchFamily="34" charset="0"/>
              </a:rPr>
              <a:t>日，在台北市士林万丽酒店召开。本论坛是台湾地区神经介入领域影响力最大的一场盛会，会议邀请了两岸知名专家共同参与。 心玮医疗协同邀请浙江大学医学院附属第一医院徐子奇教授、南宁市第二人民医院李通教授、中国医科大学附属第四医院高连波教授、郑州大学第一附属医院徐浩文教授，分享卒中诊疗经验，促进两岸神经介入的共同发展。</a:t>
            </a:r>
          </a:p>
        </p:txBody>
      </p:sp>
      <p:sp>
        <p:nvSpPr>
          <p:cNvPr id="4" name="文字方塊 22">
            <a:extLst>
              <a:ext uri="{FF2B5EF4-FFF2-40B4-BE49-F238E27FC236}">
                <a16:creationId xmlns:a16="http://schemas.microsoft.com/office/drawing/2014/main" id="{E8766840-53A2-12DD-4495-16406E651213}"/>
              </a:ext>
            </a:extLst>
          </p:cNvPr>
          <p:cNvSpPr txBox="1"/>
          <p:nvPr/>
        </p:nvSpPr>
        <p:spPr>
          <a:xfrm>
            <a:off x="3429000" y="848127"/>
            <a:ext cx="2878389" cy="2000548"/>
          </a:xfrm>
          <a:prstGeom prst="rect">
            <a:avLst/>
          </a:prstGeom>
          <a:noFill/>
        </p:spPr>
        <p:txBody>
          <a:bodyPr wrap="square" rtlCol="0">
            <a:spAutoFit/>
          </a:bodyPr>
          <a:lstStyle/>
          <a:p>
            <a:pPr algn="just"/>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4"/>
              </a:rPr>
              <a:t>登陆欧盟！心玮捕星颅内取栓支架（</a:t>
            </a:r>
            <a:r>
              <a:rPr lang="en-US" altLang="zh-CN" sz="1200" b="1" dirty="0">
                <a:latin typeface="Arial" panose="020B0604020202020204" pitchFamily="34" charset="0"/>
                <a:ea typeface="Microsoft JhengHei" panose="020B0604030504040204" pitchFamily="34" charset="-120"/>
                <a:cs typeface="Arial" panose="020B0604020202020204" pitchFamily="34" charset="0"/>
                <a:hlinkClick r:id="rId4"/>
              </a:rPr>
              <a:t>Captor</a:t>
            </a:r>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4"/>
              </a:rPr>
              <a:t>）获欧盟</a:t>
            </a:r>
            <a:r>
              <a:rPr lang="en-US" altLang="zh-CN" sz="1200" b="1" dirty="0">
                <a:latin typeface="Arial" panose="020B0604020202020204" pitchFamily="34" charset="0"/>
                <a:ea typeface="Microsoft JhengHei" panose="020B0604030504040204" pitchFamily="34" charset="-120"/>
                <a:cs typeface="Arial" panose="020B0604020202020204" pitchFamily="34" charset="0"/>
                <a:hlinkClick r:id="rId4"/>
              </a:rPr>
              <a:t>MDR</a:t>
            </a:r>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4"/>
              </a:rPr>
              <a:t>认证！</a:t>
            </a:r>
            <a:endParaRPr lang="en-US" altLang="zh-CN" sz="1200" b="1" dirty="0">
              <a:latin typeface="Arial" panose="020B0604020202020204" pitchFamily="34" charset="0"/>
              <a:ea typeface="Microsoft JhengHei" panose="020B0604030504040204" pitchFamily="34" charset="-120"/>
              <a:cs typeface="Arial" panose="020B0604020202020204" pitchFamily="34" charset="0"/>
            </a:endParaRPr>
          </a:p>
          <a:p>
            <a:pPr algn="just"/>
            <a:r>
              <a:rPr lang="zh-CN" altLang="en-US" sz="1000" dirty="0">
                <a:latin typeface="Arial" panose="020B0604020202020204" pitchFamily="34" charset="0"/>
                <a:ea typeface="Microsoft JhengHei" panose="020B0604030504040204" pitchFamily="34" charset="-120"/>
                <a:cs typeface="Arial" panose="020B0604020202020204" pitchFamily="34" charset="0"/>
              </a:rPr>
              <a:t>上海心玮医疗科技股份有限公司“捕星颅内取栓支架”于近日获得</a:t>
            </a:r>
            <a:r>
              <a:rPr lang="en-US" altLang="zh-CN" sz="1000" dirty="0">
                <a:latin typeface="Arial" panose="020B0604020202020204" pitchFamily="34" charset="0"/>
                <a:ea typeface="Microsoft JhengHei" panose="020B0604030504040204" pitchFamily="34" charset="-120"/>
                <a:cs typeface="Arial" panose="020B0604020202020204" pitchFamily="34" charset="0"/>
              </a:rPr>
              <a:t>MDR</a:t>
            </a:r>
            <a:r>
              <a:rPr lang="zh-CN" altLang="en-US" sz="1000" dirty="0">
                <a:latin typeface="Arial" panose="020B0604020202020204" pitchFamily="34" charset="0"/>
                <a:ea typeface="Microsoft JhengHei" panose="020B0604030504040204" pitchFamily="34" charset="-120"/>
                <a:cs typeface="Arial" panose="020B0604020202020204" pitchFamily="34" charset="0"/>
              </a:rPr>
              <a:t>认证（</a:t>
            </a:r>
            <a:r>
              <a:rPr lang="en-US" altLang="zh-CN" sz="1000" dirty="0">
                <a:latin typeface="Arial" panose="020B0604020202020204" pitchFamily="34" charset="0"/>
                <a:ea typeface="Microsoft JhengHei" panose="020B0604030504040204" pitchFamily="34" charset="-120"/>
                <a:cs typeface="Arial" panose="020B0604020202020204" pitchFamily="34" charset="0"/>
              </a:rPr>
              <a:t>Medical Devices Regulation (EU) 2017/745</a:t>
            </a:r>
            <a:r>
              <a:rPr lang="zh-CN" altLang="en-US" sz="1000" dirty="0">
                <a:latin typeface="Arial" panose="020B0604020202020204" pitchFamily="34" charset="0"/>
                <a:ea typeface="Microsoft JhengHei" panose="020B0604030504040204" pitchFamily="34" charset="-120"/>
                <a:cs typeface="Arial" panose="020B0604020202020204" pitchFamily="34" charset="0"/>
              </a:rPr>
              <a:t>，简称“</a:t>
            </a:r>
            <a:r>
              <a:rPr lang="en-US" altLang="zh-CN" sz="1000" dirty="0">
                <a:latin typeface="Arial" panose="020B0604020202020204" pitchFamily="34" charset="0"/>
                <a:ea typeface="Microsoft JhengHei" panose="020B0604030504040204" pitchFamily="34" charset="-120"/>
                <a:cs typeface="Arial" panose="020B0604020202020204" pitchFamily="34" charset="0"/>
              </a:rPr>
              <a:t>MDR”</a:t>
            </a:r>
            <a:r>
              <a:rPr lang="zh-CN" altLang="en-US" sz="1000" dirty="0">
                <a:latin typeface="Arial" panose="020B0604020202020204" pitchFamily="34" charset="0"/>
                <a:ea typeface="Microsoft JhengHei" panose="020B0604030504040204" pitchFamily="34" charset="-120"/>
                <a:cs typeface="Arial" panose="020B0604020202020204" pitchFamily="34" charset="0"/>
              </a:rPr>
              <a:t>）。率先填补了三类神经介入取栓产品在欧盟市场</a:t>
            </a:r>
            <a:r>
              <a:rPr lang="en-US" altLang="zh-CN" sz="1000" dirty="0">
                <a:latin typeface="Arial" panose="020B0604020202020204" pitchFamily="34" charset="0"/>
                <a:ea typeface="Microsoft JhengHei" panose="020B0604030504040204" pitchFamily="34" charset="-120"/>
                <a:cs typeface="Arial" panose="020B0604020202020204" pitchFamily="34" charset="0"/>
              </a:rPr>
              <a:t>MDR</a:t>
            </a:r>
            <a:r>
              <a:rPr lang="zh-CN" altLang="en-US" sz="1000" dirty="0">
                <a:latin typeface="Arial" panose="020B0604020202020204" pitchFamily="34" charset="0"/>
                <a:ea typeface="Microsoft JhengHei" panose="020B0604030504040204" pitchFamily="34" charset="-120"/>
                <a:cs typeface="Arial" panose="020B0604020202020204" pitchFamily="34" charset="0"/>
              </a:rPr>
              <a:t>认证的空白（非遗留器械）。  此次获得欧盟</a:t>
            </a:r>
            <a:r>
              <a:rPr lang="en-US" altLang="zh-CN" sz="1000" dirty="0">
                <a:latin typeface="Arial" panose="020B0604020202020204" pitchFamily="34" charset="0"/>
                <a:ea typeface="Microsoft JhengHei" panose="020B0604030504040204" pitchFamily="34" charset="-120"/>
                <a:cs typeface="Arial" panose="020B0604020202020204" pitchFamily="34" charset="0"/>
              </a:rPr>
              <a:t>MDR</a:t>
            </a:r>
            <a:r>
              <a:rPr lang="zh-CN" altLang="en-US" sz="1000" dirty="0">
                <a:latin typeface="Arial" panose="020B0604020202020204" pitchFamily="34" charset="0"/>
                <a:ea typeface="Microsoft JhengHei" panose="020B0604030504040204" pitchFamily="34" charset="-120"/>
                <a:cs typeface="Arial" panose="020B0604020202020204" pitchFamily="34" charset="0"/>
              </a:rPr>
              <a:t>认证，标志着心玮医疗已经建立了符合欧盟</a:t>
            </a:r>
            <a:r>
              <a:rPr lang="en-US" altLang="zh-CN" sz="1000" dirty="0">
                <a:latin typeface="Arial" panose="020B0604020202020204" pitchFamily="34" charset="0"/>
                <a:ea typeface="Microsoft JhengHei" panose="020B0604030504040204" pitchFamily="34" charset="-120"/>
                <a:cs typeface="Arial" panose="020B0604020202020204" pitchFamily="34" charset="0"/>
              </a:rPr>
              <a:t>MDR</a:t>
            </a:r>
            <a:r>
              <a:rPr lang="zh-CN" altLang="en-US" sz="1000" dirty="0">
                <a:latin typeface="Arial" panose="020B0604020202020204" pitchFamily="34" charset="0"/>
                <a:ea typeface="Microsoft JhengHei" panose="020B0604030504040204" pitchFamily="34" charset="-120"/>
                <a:cs typeface="Arial" panose="020B0604020202020204" pitchFamily="34" charset="0"/>
              </a:rPr>
              <a:t>法规要求的质量管理体系，公司生产的取栓支架产品可满足欧盟医疗器械法规的要求，具备欧盟市场最新的准入条件，可以在认可欧盟医疗器械法规的区域范围内进行销售。</a:t>
            </a:r>
          </a:p>
        </p:txBody>
      </p:sp>
      <p:pic>
        <p:nvPicPr>
          <p:cNvPr id="9" name="图片 8">
            <a:extLst>
              <a:ext uri="{FF2B5EF4-FFF2-40B4-BE49-F238E27FC236}">
                <a16:creationId xmlns:a16="http://schemas.microsoft.com/office/drawing/2014/main" id="{CE614D81-9389-EF3F-5966-256CC3A53C3D}"/>
              </a:ext>
            </a:extLst>
          </p:cNvPr>
          <p:cNvPicPr>
            <a:picLocks noChangeAspect="1"/>
          </p:cNvPicPr>
          <p:nvPr/>
        </p:nvPicPr>
        <p:blipFill>
          <a:blip r:embed="rId5"/>
          <a:stretch>
            <a:fillRect/>
          </a:stretch>
        </p:blipFill>
        <p:spPr>
          <a:xfrm>
            <a:off x="549275" y="5380119"/>
            <a:ext cx="5724525" cy="1203296"/>
          </a:xfrm>
          <a:prstGeom prst="rect">
            <a:avLst/>
          </a:prstGeom>
        </p:spPr>
      </p:pic>
      <p:sp>
        <p:nvSpPr>
          <p:cNvPr id="10" name="文本框 9">
            <a:extLst>
              <a:ext uri="{FF2B5EF4-FFF2-40B4-BE49-F238E27FC236}">
                <a16:creationId xmlns:a16="http://schemas.microsoft.com/office/drawing/2014/main" id="{91D11365-7518-7E10-5E06-7EBF53E7DFF3}"/>
              </a:ext>
            </a:extLst>
          </p:cNvPr>
          <p:cNvSpPr txBox="1"/>
          <p:nvPr/>
        </p:nvSpPr>
        <p:spPr>
          <a:xfrm>
            <a:off x="549275" y="6677266"/>
            <a:ext cx="5363970" cy="430887"/>
          </a:xfrm>
          <a:prstGeom prst="rect">
            <a:avLst/>
          </a:prstGeom>
          <a:noFill/>
        </p:spPr>
        <p:txBody>
          <a:bodyPr wrap="square">
            <a:spAutoFit/>
          </a:bodyPr>
          <a:lstStyle/>
          <a:p>
            <a:pPr algn="just"/>
            <a:r>
              <a:rPr lang="en-US" altLang="zh-CN" sz="1200" b="1" dirty="0">
                <a:solidFill>
                  <a:srgbClr val="0A50B4"/>
                </a:solidFill>
                <a:latin typeface="Arial" panose="020B0604020202020204" pitchFamily="34" charset="0"/>
                <a:ea typeface="Microsoft JhengHei" panose="020B0604030504040204" pitchFamily="34" charset="-120"/>
                <a:cs typeface="Arial" panose="020B0604020202020204" pitchFamily="34" charset="0"/>
              </a:rPr>
              <a:t>12</a:t>
            </a:r>
            <a:r>
              <a:rPr lang="zh-CN" altLang="zh-CN" sz="1200" b="1" dirty="0">
                <a:solidFill>
                  <a:srgbClr val="0A50B4"/>
                </a:solidFill>
                <a:effectLst/>
                <a:latin typeface="Arial" panose="020B0604020202020204" pitchFamily="34" charset="0"/>
                <a:ea typeface="Microsoft JhengHei" panose="020B0604030504040204" pitchFamily="34" charset="-120"/>
                <a:cs typeface="Arial" panose="020B0604020202020204" pitchFamily="34" charset="0"/>
              </a:rPr>
              <a:t>月持续</a:t>
            </a:r>
            <a:r>
              <a:rPr lang="en-US" altLang="zh-CN" sz="1200" b="1" dirty="0">
                <a:solidFill>
                  <a:srgbClr val="0A50B4"/>
                </a:solidFill>
                <a:effectLst/>
                <a:latin typeface="Arial" panose="020B0604020202020204" pitchFamily="34" charset="0"/>
                <a:ea typeface="Microsoft JhengHei" panose="020B0604030504040204" pitchFamily="34" charset="-120"/>
                <a:cs typeface="Arial" panose="020B0604020202020204" pitchFamily="34" charset="0"/>
              </a:rPr>
              <a:t> | </a:t>
            </a:r>
            <a:r>
              <a:rPr lang="zh-CN" altLang="en-US" sz="1200" b="1" dirty="0">
                <a:solidFill>
                  <a:srgbClr val="0A50B4"/>
                </a:solidFill>
                <a:latin typeface="Arial" panose="020B0604020202020204" pitchFamily="34" charset="0"/>
                <a:ea typeface="Microsoft JhengHei" panose="020B0604030504040204" pitchFamily="34" charset="-120"/>
                <a:cs typeface="Arial" panose="020B0604020202020204" pitchFamily="34" charset="0"/>
              </a:rPr>
              <a:t>心玮医疗</a:t>
            </a:r>
            <a:r>
              <a:rPr lang="en-US" altLang="zh-CN" sz="1200" b="1" dirty="0">
                <a:solidFill>
                  <a:srgbClr val="0A50B4"/>
                </a:solidFill>
                <a:effectLst/>
                <a:latin typeface="Arial" panose="020B0604020202020204" pitchFamily="34" charset="0"/>
                <a:ea typeface="Microsoft JhengHei" panose="020B0604030504040204" pitchFamily="34" charset="-120"/>
                <a:cs typeface="Arial" panose="020B0604020202020204" pitchFamily="34" charset="0"/>
              </a:rPr>
              <a:t>(6609.HK)</a:t>
            </a:r>
            <a:r>
              <a:rPr lang="zh-CN" altLang="zh-CN" sz="1200" b="1" dirty="0">
                <a:solidFill>
                  <a:srgbClr val="0A50B4"/>
                </a:solidFill>
                <a:effectLst/>
                <a:latin typeface="Arial" panose="020B0604020202020204" pitchFamily="34" charset="0"/>
                <a:ea typeface="Microsoft JhengHei" panose="020B0604030504040204" pitchFamily="34" charset="-120"/>
                <a:cs typeface="Arial" panose="020B0604020202020204" pitchFamily="34" charset="0"/>
              </a:rPr>
              <a:t>线上非交易性路演</a:t>
            </a:r>
            <a:endParaRPr lang="zh-CN" altLang="zh-CN" sz="1200" dirty="0">
              <a:effectLst/>
              <a:latin typeface="Arial" panose="020B0604020202020204" pitchFamily="34" charset="0"/>
              <a:ea typeface="Microsoft JhengHei" panose="020B0604030504040204" pitchFamily="34" charset="-120"/>
              <a:cs typeface="Arial" panose="020B0604020202020204" pitchFamily="34" charset="0"/>
            </a:endParaRPr>
          </a:p>
          <a:p>
            <a:pPr algn="just"/>
            <a:r>
              <a:rPr lang="zh-CN" altLang="zh-CN" sz="1000" dirty="0">
                <a:solidFill>
                  <a:srgbClr val="000000"/>
                </a:solidFill>
                <a:effectLst/>
                <a:latin typeface="Arial" panose="020B0604020202020204" pitchFamily="34" charset="0"/>
                <a:ea typeface="Microsoft JhengHei" panose="020B0604030504040204" pitchFamily="34" charset="-120"/>
                <a:cs typeface="Arial" panose="020B0604020202020204" pitchFamily="34" charset="0"/>
              </a:rPr>
              <a:t>如有需要可以通过回复此邮件：</a:t>
            </a:r>
            <a:r>
              <a:rPr lang="en-US" altLang="zh-CN" sz="1000" dirty="0">
                <a:solidFill>
                  <a:srgbClr val="000000"/>
                </a:solidFill>
                <a:latin typeface="Arial" panose="020B0604020202020204" pitchFamily="34" charset="0"/>
                <a:ea typeface="Microsoft JhengHei" panose="020B0604030504040204" pitchFamily="34" charset="-120"/>
                <a:cs typeface="Arial" panose="020B0604020202020204" pitchFamily="34" charset="0"/>
              </a:rPr>
              <a:t>heartcare@icaasia.com</a:t>
            </a:r>
            <a:r>
              <a:rPr lang="en-US" altLang="zh-CN" sz="1000" dirty="0">
                <a:solidFill>
                  <a:srgbClr val="000000"/>
                </a:solidFill>
                <a:effectLst/>
                <a:latin typeface="Arial" panose="020B0604020202020204" pitchFamily="34" charset="0"/>
                <a:ea typeface="Microsoft JhengHei" panose="020B0604030504040204" pitchFamily="34" charset="-120"/>
                <a:cs typeface="Arial" panose="020B0604020202020204" pitchFamily="34" charset="0"/>
              </a:rPr>
              <a:t> </a:t>
            </a:r>
            <a:r>
              <a:rPr lang="zh-CN" altLang="zh-CN" sz="1000" dirty="0">
                <a:solidFill>
                  <a:srgbClr val="000000"/>
                </a:solidFill>
                <a:effectLst/>
                <a:latin typeface="Arial" panose="020B0604020202020204" pitchFamily="34" charset="0"/>
                <a:ea typeface="Microsoft JhengHei" panose="020B0604030504040204" pitchFamily="34" charset="-120"/>
                <a:cs typeface="Arial" panose="020B0604020202020204" pitchFamily="34" charset="0"/>
              </a:rPr>
              <a:t>跟公司预约线上交流会议及公司调研。</a:t>
            </a:r>
            <a:endParaRPr lang="zh-CN" altLang="zh-CN" sz="1000" dirty="0">
              <a:effectLst/>
              <a:latin typeface="Arial" panose="020B0604020202020204" pitchFamily="34" charset="0"/>
              <a:ea typeface="Microsoft JhengHei" panose="020B0604030504040204" pitchFamily="34" charset="-120"/>
              <a:cs typeface="Arial" panose="020B0604020202020204" pitchFamily="34" charset="0"/>
            </a:endParaRPr>
          </a:p>
        </p:txBody>
      </p:sp>
      <p:sp>
        <p:nvSpPr>
          <p:cNvPr id="3" name="文字方塊 22">
            <a:extLst>
              <a:ext uri="{FF2B5EF4-FFF2-40B4-BE49-F238E27FC236}">
                <a16:creationId xmlns:a16="http://schemas.microsoft.com/office/drawing/2014/main" id="{981A567E-A7C7-18B3-FEF0-42B969FDE6C6}"/>
              </a:ext>
            </a:extLst>
          </p:cNvPr>
          <p:cNvSpPr txBox="1"/>
          <p:nvPr/>
        </p:nvSpPr>
        <p:spPr>
          <a:xfrm>
            <a:off x="554570" y="2992617"/>
            <a:ext cx="2874430" cy="1538883"/>
          </a:xfrm>
          <a:prstGeom prst="rect">
            <a:avLst/>
          </a:prstGeom>
          <a:noFill/>
        </p:spPr>
        <p:txBody>
          <a:bodyPr wrap="square" rtlCol="0">
            <a:spAutoFit/>
          </a:bodyPr>
          <a:lstStyle/>
          <a:p>
            <a:pPr algn="just"/>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6"/>
              </a:rPr>
              <a:t>炽骋纵横 融汇贯通 </a:t>
            </a:r>
            <a:r>
              <a:rPr lang="en-US" altLang="zh-CN" sz="1200" b="1" dirty="0">
                <a:latin typeface="Arial" panose="020B0604020202020204" pitchFamily="34" charset="0"/>
                <a:ea typeface="Microsoft JhengHei" panose="020B0604030504040204" pitchFamily="34" charset="-120"/>
                <a:cs typeface="Arial" panose="020B0604020202020204" pitchFamily="34" charset="0"/>
                <a:hlinkClick r:id="rId6"/>
              </a:rPr>
              <a:t>| </a:t>
            </a:r>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6"/>
              </a:rPr>
              <a:t>琅炽静脉腔内射频闭合系列产品炽热上市！</a:t>
            </a:r>
            <a:endParaRPr lang="en-US" altLang="zh-CN" sz="1200" b="1" dirty="0">
              <a:latin typeface="Arial" panose="020B0604020202020204" pitchFamily="34" charset="0"/>
              <a:ea typeface="Microsoft JhengHei" panose="020B0604030504040204" pitchFamily="34" charset="-120"/>
              <a:cs typeface="Arial" panose="020B0604020202020204" pitchFamily="34" charset="0"/>
            </a:endParaRPr>
          </a:p>
          <a:p>
            <a:pPr algn="just"/>
            <a:r>
              <a:rPr lang="zh-CN" altLang="en-US" sz="1000" dirty="0">
                <a:latin typeface="Arial" panose="020B0604020202020204" pitchFamily="34" charset="0"/>
                <a:ea typeface="Microsoft JhengHei" panose="020B0604030504040204" pitchFamily="34" charset="-120"/>
                <a:cs typeface="Arial" panose="020B0604020202020204" pitchFamily="34" charset="0"/>
              </a:rPr>
              <a:t>双喜临门！心玮医疗自主研发</a:t>
            </a:r>
            <a:r>
              <a:rPr lang="zh-CN" altLang="en-US" sz="1000" dirty="0" smtClean="0">
                <a:latin typeface="Arial" panose="020B0604020202020204" pitchFamily="34" charset="0"/>
                <a:ea typeface="Microsoft JhengHei" panose="020B0604030504040204" pitchFamily="34" charset="-120"/>
                <a:cs typeface="Arial" panose="020B0604020202020204" pitchFamily="34" charset="0"/>
              </a:rPr>
              <a:t>的琅</a:t>
            </a:r>
            <a:r>
              <a:rPr lang="zh-CN" altLang="en-US" sz="1000" dirty="0">
                <a:latin typeface="Arial" panose="020B0604020202020204" pitchFamily="34" charset="0"/>
                <a:ea typeface="Microsoft JhengHei" panose="020B0604030504040204" pitchFamily="34" charset="-120"/>
                <a:cs typeface="Arial" panose="020B0604020202020204" pitchFamily="34" charset="0"/>
              </a:rPr>
              <a:t>炽一次性使用静脉腔内射频闭合导管（国械注准</a:t>
            </a:r>
            <a:r>
              <a:rPr lang="en-US" altLang="zh-CN" sz="1000" dirty="0">
                <a:latin typeface="Arial" panose="020B0604020202020204" pitchFamily="34" charset="0"/>
                <a:ea typeface="Microsoft JhengHei" panose="020B0604030504040204" pitchFamily="34" charset="-120"/>
                <a:cs typeface="Arial" panose="020B0604020202020204" pitchFamily="34" charset="0"/>
              </a:rPr>
              <a:t>20233011551</a:t>
            </a:r>
            <a:r>
              <a:rPr lang="zh-CN" altLang="en-US" sz="1000" dirty="0">
                <a:latin typeface="Arial" panose="020B0604020202020204" pitchFamily="34" charset="0"/>
                <a:ea typeface="Microsoft JhengHei" panose="020B0604030504040204" pitchFamily="34" charset="-120"/>
                <a:cs typeface="Arial" panose="020B0604020202020204" pitchFamily="34" charset="0"/>
              </a:rPr>
              <a:t>）及静脉腔内射频闭合发生器（国械注准</a:t>
            </a:r>
            <a:r>
              <a:rPr lang="en-US" altLang="zh-CN" sz="1000" dirty="0">
                <a:latin typeface="Arial" panose="020B0604020202020204" pitchFamily="34" charset="0"/>
                <a:ea typeface="Microsoft JhengHei" panose="020B0604030504040204" pitchFamily="34" charset="-120"/>
                <a:cs typeface="Arial" panose="020B0604020202020204" pitchFamily="34" charset="0"/>
              </a:rPr>
              <a:t>20233011590</a:t>
            </a:r>
            <a:r>
              <a:rPr lang="zh-CN" altLang="en-US" sz="1000" dirty="0">
                <a:latin typeface="Arial" panose="020B0604020202020204" pitchFamily="34" charset="0"/>
                <a:ea typeface="Microsoft JhengHei" panose="020B0604030504040204" pitchFamily="34" charset="-120"/>
                <a:cs typeface="Arial" panose="020B0604020202020204" pitchFamily="34" charset="0"/>
              </a:rPr>
              <a:t>）分别于</a:t>
            </a:r>
            <a:r>
              <a:rPr lang="en-US" altLang="zh-CN" sz="1000" dirty="0">
                <a:latin typeface="Arial" panose="020B0604020202020204" pitchFamily="34" charset="0"/>
                <a:ea typeface="Microsoft JhengHei" panose="020B0604030504040204" pitchFamily="34" charset="-120"/>
                <a:cs typeface="Arial" panose="020B0604020202020204" pitchFamily="34" charset="0"/>
              </a:rPr>
              <a:t>2023</a:t>
            </a:r>
            <a:r>
              <a:rPr lang="zh-CN" altLang="en-US" sz="1000" dirty="0">
                <a:latin typeface="Arial" panose="020B0604020202020204" pitchFamily="34" charset="0"/>
                <a:ea typeface="Microsoft JhengHei" panose="020B0604030504040204" pitchFamily="34" charset="-120"/>
                <a:cs typeface="Arial" panose="020B0604020202020204" pitchFamily="34" charset="0"/>
              </a:rPr>
              <a:t>年</a:t>
            </a:r>
            <a:r>
              <a:rPr lang="en-US" altLang="zh-CN" sz="1000" dirty="0">
                <a:latin typeface="Arial" panose="020B0604020202020204" pitchFamily="34" charset="0"/>
                <a:ea typeface="Microsoft JhengHei" panose="020B0604030504040204" pitchFamily="34" charset="-120"/>
                <a:cs typeface="Arial" panose="020B0604020202020204" pitchFamily="34" charset="0"/>
              </a:rPr>
              <a:t>10</a:t>
            </a:r>
            <a:r>
              <a:rPr lang="zh-CN" altLang="en-US" sz="1000" dirty="0">
                <a:latin typeface="Arial" panose="020B0604020202020204" pitchFamily="34" charset="0"/>
                <a:ea typeface="Microsoft JhengHei" panose="020B0604030504040204" pitchFamily="34" charset="-120"/>
                <a:cs typeface="Arial" panose="020B0604020202020204" pitchFamily="34" charset="0"/>
              </a:rPr>
              <a:t>月</a:t>
            </a:r>
            <a:r>
              <a:rPr lang="en-US" altLang="zh-CN" sz="1000" dirty="0">
                <a:latin typeface="Arial" panose="020B0604020202020204" pitchFamily="34" charset="0"/>
                <a:ea typeface="Microsoft JhengHei" panose="020B0604030504040204" pitchFamily="34" charset="-120"/>
                <a:cs typeface="Arial" panose="020B0604020202020204" pitchFamily="34" charset="0"/>
              </a:rPr>
              <a:t>26</a:t>
            </a:r>
            <a:r>
              <a:rPr lang="zh-CN" altLang="en-US" sz="1000" dirty="0">
                <a:latin typeface="Arial" panose="020B0604020202020204" pitchFamily="34" charset="0"/>
                <a:ea typeface="Microsoft JhengHei" panose="020B0604030504040204" pitchFamily="34" charset="-120"/>
                <a:cs typeface="Arial" panose="020B0604020202020204" pitchFamily="34" charset="0"/>
              </a:rPr>
              <a:t>日、</a:t>
            </a:r>
            <a:r>
              <a:rPr lang="en-US" altLang="zh-CN" sz="1000" dirty="0">
                <a:latin typeface="Arial" panose="020B0604020202020204" pitchFamily="34" charset="0"/>
                <a:ea typeface="Microsoft JhengHei" panose="020B0604030504040204" pitchFamily="34" charset="-120"/>
                <a:cs typeface="Arial" panose="020B0604020202020204" pitchFamily="34" charset="0"/>
              </a:rPr>
              <a:t>11</a:t>
            </a:r>
            <a:r>
              <a:rPr lang="zh-CN" altLang="en-US" sz="1000" dirty="0">
                <a:latin typeface="Arial" panose="020B0604020202020204" pitchFamily="34" charset="0"/>
                <a:ea typeface="Microsoft JhengHei" panose="020B0604030504040204" pitchFamily="34" charset="-120"/>
                <a:cs typeface="Arial" panose="020B0604020202020204" pitchFamily="34" charset="0"/>
              </a:rPr>
              <a:t>月</a:t>
            </a:r>
            <a:r>
              <a:rPr lang="en-US" altLang="zh-CN" sz="1000" dirty="0">
                <a:latin typeface="Arial" panose="020B0604020202020204" pitchFamily="34" charset="0"/>
                <a:ea typeface="Microsoft JhengHei" panose="020B0604030504040204" pitchFamily="34" charset="-120"/>
                <a:cs typeface="Arial" panose="020B0604020202020204" pitchFamily="34" charset="0"/>
              </a:rPr>
              <a:t>2</a:t>
            </a:r>
            <a:r>
              <a:rPr lang="zh-CN" altLang="en-US" sz="1000" dirty="0">
                <a:latin typeface="Arial" panose="020B0604020202020204" pitchFamily="34" charset="0"/>
                <a:ea typeface="Microsoft JhengHei" panose="020B0604030504040204" pitchFamily="34" charset="-120"/>
                <a:cs typeface="Arial" panose="020B0604020202020204" pitchFamily="34" charset="0"/>
              </a:rPr>
              <a:t>日先后获国家药品监督管理局批准上市。随着此次琅炽系列产品的获批，心玮为下肢大隐静脉曲张射频消融治疗提供更多选择。</a:t>
            </a:r>
          </a:p>
        </p:txBody>
      </p:sp>
      <p:sp>
        <p:nvSpPr>
          <p:cNvPr id="5" name="文字方塊 22">
            <a:extLst>
              <a:ext uri="{FF2B5EF4-FFF2-40B4-BE49-F238E27FC236}">
                <a16:creationId xmlns:a16="http://schemas.microsoft.com/office/drawing/2014/main" id="{400CB4C4-8DC6-C9D5-B1F8-EA18CC503620}"/>
              </a:ext>
            </a:extLst>
          </p:cNvPr>
          <p:cNvSpPr txBox="1"/>
          <p:nvPr/>
        </p:nvSpPr>
        <p:spPr>
          <a:xfrm>
            <a:off x="3429000" y="2992617"/>
            <a:ext cx="2878389" cy="1538883"/>
          </a:xfrm>
          <a:prstGeom prst="rect">
            <a:avLst/>
          </a:prstGeom>
          <a:noFill/>
        </p:spPr>
        <p:txBody>
          <a:bodyPr wrap="square" rtlCol="0">
            <a:spAutoFit/>
          </a:bodyPr>
          <a:lstStyle/>
          <a:p>
            <a:pPr algn="just"/>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7"/>
              </a:rPr>
              <a:t>神介丝路 </a:t>
            </a:r>
            <a:r>
              <a:rPr lang="en-US" altLang="zh-CN" sz="1200" b="1" dirty="0">
                <a:latin typeface="Arial" panose="020B0604020202020204" pitchFamily="34" charset="0"/>
                <a:ea typeface="Microsoft JhengHei" panose="020B0604030504040204" pitchFamily="34" charset="-120"/>
                <a:cs typeface="Arial" panose="020B0604020202020204" pitchFamily="34" charset="0"/>
                <a:hlinkClick r:id="rId7"/>
              </a:rPr>
              <a:t>| </a:t>
            </a:r>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7"/>
              </a:rPr>
              <a:t>心玮医疗参加国际科学与实践大会暨中亚</a:t>
            </a:r>
            <a:r>
              <a:rPr lang="en-US" altLang="zh-CN" sz="1200" b="1" dirty="0">
                <a:latin typeface="Arial" panose="020B0604020202020204" pitchFamily="34" charset="0"/>
                <a:ea typeface="Microsoft JhengHei" panose="020B0604030504040204" pitchFamily="34" charset="-120"/>
                <a:cs typeface="Arial" panose="020B0604020202020204" pitchFamily="34" charset="0"/>
                <a:hlinkClick r:id="rId7"/>
              </a:rPr>
              <a:t>-</a:t>
            </a:r>
            <a:r>
              <a:rPr lang="zh-CN" altLang="en-US" sz="1200" b="1" dirty="0">
                <a:latin typeface="Arial" panose="020B0604020202020204" pitchFamily="34" charset="0"/>
                <a:ea typeface="Microsoft JhengHei" panose="020B0604030504040204" pitchFamily="34" charset="-120"/>
                <a:cs typeface="Arial" panose="020B0604020202020204" pitchFamily="34" charset="0"/>
                <a:hlinkClick r:id="rId7"/>
              </a:rPr>
              <a:t>中国高端生物医药展览会</a:t>
            </a:r>
            <a:r>
              <a:rPr lang="zh-CN" altLang="en-US" sz="1000" dirty="0">
                <a:latin typeface="Arial" panose="020B0604020202020204" pitchFamily="34" charset="0"/>
                <a:ea typeface="Microsoft JhengHei" panose="020B0604030504040204" pitchFamily="34" charset="-120"/>
                <a:cs typeface="Arial" panose="020B0604020202020204" pitchFamily="34" charset="0"/>
              </a:rPr>
              <a:t>国际科学与实践大会暨中亚</a:t>
            </a:r>
            <a:r>
              <a:rPr lang="en-US" altLang="zh-CN" sz="1000" dirty="0">
                <a:latin typeface="Arial" panose="020B0604020202020204" pitchFamily="34" charset="0"/>
                <a:ea typeface="Microsoft JhengHei" panose="020B0604030504040204" pitchFamily="34" charset="-120"/>
                <a:cs typeface="Arial" panose="020B0604020202020204" pitchFamily="34" charset="0"/>
              </a:rPr>
              <a:t>-</a:t>
            </a:r>
            <a:r>
              <a:rPr lang="zh-CN" altLang="en-US" sz="1000" dirty="0">
                <a:latin typeface="Arial" panose="020B0604020202020204" pitchFamily="34" charset="0"/>
                <a:ea typeface="Microsoft JhengHei" panose="020B0604030504040204" pitchFamily="34" charset="-120"/>
                <a:cs typeface="Arial" panose="020B0604020202020204" pitchFamily="34" charset="0"/>
              </a:rPr>
              <a:t>中国高端生物医药展览会是中亚地区重要的科学应用专业会议之一，心玮医疗作为中国创新介入器械的先行者，致力于提高创新医疗技术的可及性，携神经介入、全心治疗、外周介入解决方案及计算机辅助技术参加此次展览，把科技最新成果和学术研究经验分享给海外。</a:t>
            </a:r>
          </a:p>
        </p:txBody>
      </p:sp>
    </p:spTree>
    <p:extLst>
      <p:ext uri="{BB962C8B-B14F-4D97-AF65-F5344CB8AC3E}">
        <p14:creationId xmlns:p14="http://schemas.microsoft.com/office/powerpoint/2010/main" val="3266795622"/>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F96592A5B2DA4CB9AD7229EEBF34A6" ma:contentTypeVersion="9" ma:contentTypeDescription="Create a new document." ma:contentTypeScope="" ma:versionID="40a024428d82561045c85c2fae93930c">
  <xsd:schema xmlns:xsd="http://www.w3.org/2001/XMLSchema" xmlns:xs="http://www.w3.org/2001/XMLSchema" xmlns:p="http://schemas.microsoft.com/office/2006/metadata/properties" xmlns:ns2="e5fa0a46-da92-4220-bb50-ac34094ca129" targetNamespace="http://schemas.microsoft.com/office/2006/metadata/properties" ma:root="true" ma:fieldsID="6f9c60254cb70baafe15e23e0cf19339" ns2:_="">
    <xsd:import namespace="e5fa0a46-da92-4220-bb50-ac34094ca1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a0a46-da92-4220-bb50-ac34094ca1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F7D4CC-C841-45A8-8F5C-17354C894BA2}">
  <ds:schemaRefs>
    <ds:schemaRef ds:uri="http://schemas.microsoft.com/sharepoint/v3/contenttype/forms"/>
  </ds:schemaRefs>
</ds:datastoreItem>
</file>

<file path=customXml/itemProps2.xml><?xml version="1.0" encoding="utf-8"?>
<ds:datastoreItem xmlns:ds="http://schemas.openxmlformats.org/officeDocument/2006/customXml" ds:itemID="{9A7341D3-F7A7-484B-AE5D-29FE4CFA0B87}">
  <ds:schemaRefs>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infopath/2007/PartnerControls"/>
    <ds:schemaRef ds:uri="e5fa0a46-da92-4220-bb50-ac34094ca129"/>
    <ds:schemaRef ds:uri="http://schemas.microsoft.com/office/2006/metadata/properties"/>
  </ds:schemaRefs>
</ds:datastoreItem>
</file>

<file path=customXml/itemProps3.xml><?xml version="1.0" encoding="utf-8"?>
<ds:datastoreItem xmlns:ds="http://schemas.openxmlformats.org/officeDocument/2006/customXml" ds:itemID="{7ECCF6D2-5E86-488D-9ACF-38E6C27A5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a0a46-da92-4220-bb50-ac34094ca1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309</TotalTime>
  <Words>792</Words>
  <Application>Microsoft Office PowerPoint</Application>
  <PresentationFormat>A4 纸张(210x297 毫米)</PresentationFormat>
  <Paragraphs>34</Paragraphs>
  <Slides>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Microsoft JhengHei</vt:lpstr>
      <vt:lpstr>Microsoft JhengHei</vt:lpstr>
      <vt:lpstr>新細明體</vt:lpstr>
      <vt:lpstr>宋体</vt:lpstr>
      <vt:lpstr>Arial</vt:lpstr>
      <vt:lpstr>Calibri</vt:lpstr>
      <vt:lpstr>Calibri Light</vt:lpstr>
      <vt:lpstr>Times New Roman</vt:lpstr>
      <vt:lpstr>Office 佈景主題</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Benson Lin (ICA)</dc:creator>
  <cp:lastModifiedBy>邢玲玲</cp:lastModifiedBy>
  <cp:revision>3</cp:revision>
  <cp:lastPrinted>2022-10-28T04:25:32Z</cp:lastPrinted>
  <dcterms:created xsi:type="dcterms:W3CDTF">2022-05-03T01:32:36Z</dcterms:created>
  <dcterms:modified xsi:type="dcterms:W3CDTF">2023-12-04T01:23:37Z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0x0101009DF96592A5B2DA4CB9AD7229EEBF34A6</vt:lpwstr>
  </property>
</Properties>
</file>